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1;&#1080;&#1089;&#1090;%20Microsoft%20Excel%20(2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&#1051;&#1080;&#1089;&#1090;%20Microsoft%20Excel%20(2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Лист1!$A$277</c:f>
              <c:strCache>
                <c:ptCount val="1"/>
                <c:pt idx="0">
                  <c:v>Болезни эндокринной системы</c:v>
                </c:pt>
              </c:strCache>
            </c:strRef>
          </c:tx>
          <c:invertIfNegative val="0"/>
          <c:cat>
            <c:numRef>
              <c:f>Лист1!$B$276:$E$276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Лист1!$B$277:$E$277</c:f>
              <c:numCache>
                <c:formatCode>General</c:formatCode>
                <c:ptCount val="4"/>
                <c:pt idx="0">
                  <c:v>12034</c:v>
                </c:pt>
                <c:pt idx="1">
                  <c:v>8848</c:v>
                </c:pt>
                <c:pt idx="2">
                  <c:v>6319</c:v>
                </c:pt>
                <c:pt idx="3">
                  <c:v>7963</c:v>
                </c:pt>
              </c:numCache>
            </c:numRef>
          </c:val>
        </c:ser>
        <c:ser>
          <c:idx val="1"/>
          <c:order val="1"/>
          <c:tx>
            <c:strRef>
              <c:f>Лист1!$A$278</c:f>
              <c:strCache>
                <c:ptCount val="1"/>
                <c:pt idx="0">
                  <c:v>Из них щитовидной железы</c:v>
                </c:pt>
              </c:strCache>
            </c:strRef>
          </c:tx>
          <c:invertIfNegative val="0"/>
          <c:cat>
            <c:numRef>
              <c:f>Лист1!$B$276:$E$276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Лист1!$B$278:$E$278</c:f>
              <c:numCache>
                <c:formatCode>General</c:formatCode>
                <c:ptCount val="4"/>
                <c:pt idx="0">
                  <c:v>4719</c:v>
                </c:pt>
                <c:pt idx="1">
                  <c:v>3364</c:v>
                </c:pt>
                <c:pt idx="2">
                  <c:v>1655</c:v>
                </c:pt>
                <c:pt idx="3">
                  <c:v>2339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876160"/>
        <c:axId val="104804352"/>
        <c:axId val="0"/>
      </c:bar3DChart>
      <c:catAx>
        <c:axId val="908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804352"/>
        <c:crosses val="autoZero"/>
        <c:auto val="1"/>
        <c:lblAlgn val="ctr"/>
        <c:lblOffset val="100"/>
        <c:noMultiLvlLbl val="0"/>
      </c:catAx>
      <c:valAx>
        <c:axId val="104804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8761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Лист1!$A$297</c:f>
              <c:strCache>
                <c:ptCount val="1"/>
                <c:pt idx="0">
                  <c:v>Дети до 14 лет</c:v>
                </c:pt>
              </c:strCache>
            </c:strRef>
          </c:tx>
          <c:cat>
            <c:numRef>
              <c:f>Лист1!$B$296:$E$296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Лист1!$B$297:$E$297</c:f>
              <c:numCache>
                <c:formatCode>General</c:formatCode>
                <c:ptCount val="4"/>
                <c:pt idx="0">
                  <c:v>811</c:v>
                </c:pt>
                <c:pt idx="1">
                  <c:v>289</c:v>
                </c:pt>
                <c:pt idx="2">
                  <c:v>223</c:v>
                </c:pt>
                <c:pt idx="3">
                  <c:v>313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4785792"/>
        <c:axId val="104787328"/>
      </c:lineChart>
      <c:catAx>
        <c:axId val="10478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787328"/>
        <c:crosses val="autoZero"/>
        <c:auto val="1"/>
        <c:lblAlgn val="ctr"/>
        <c:lblOffset val="100"/>
        <c:noMultiLvlLbl val="0"/>
      </c:catAx>
      <c:valAx>
        <c:axId val="104787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785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Лист1!$G$297</c:f>
              <c:strCache>
                <c:ptCount val="1"/>
                <c:pt idx="0">
                  <c:v>Подростки (15-17 лет)</c:v>
                </c:pt>
              </c:strCache>
            </c:strRef>
          </c:tx>
          <c:cat>
            <c:numRef>
              <c:f>Лист1!$H$296:$K$296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Лист1!$H$297:$K$297</c:f>
              <c:numCache>
                <c:formatCode>General</c:formatCode>
                <c:ptCount val="4"/>
                <c:pt idx="0">
                  <c:v>456</c:v>
                </c:pt>
                <c:pt idx="1">
                  <c:v>216</c:v>
                </c:pt>
                <c:pt idx="2">
                  <c:v>149</c:v>
                </c:pt>
                <c:pt idx="3">
                  <c:v>284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93472"/>
        <c:axId val="21195008"/>
      </c:lineChart>
      <c:catAx>
        <c:axId val="2119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95008"/>
        <c:crosses val="autoZero"/>
        <c:auto val="1"/>
        <c:lblAlgn val="ctr"/>
        <c:lblOffset val="100"/>
        <c:noMultiLvlLbl val="0"/>
      </c:catAx>
      <c:valAx>
        <c:axId val="21195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934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Лист1!$M$297</c:f>
              <c:strCache>
                <c:ptCount val="1"/>
                <c:pt idx="0">
                  <c:v>Взрослые старше 18 лет</c:v>
                </c:pt>
              </c:strCache>
            </c:strRef>
          </c:tx>
          <c:cat>
            <c:numRef>
              <c:f>Лист1!$N$296:$Q$296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Лист1!$N$297:$Q$297</c:f>
              <c:numCache>
                <c:formatCode>General</c:formatCode>
                <c:ptCount val="4"/>
                <c:pt idx="0">
                  <c:v>3452</c:v>
                </c:pt>
                <c:pt idx="1">
                  <c:v>2859</c:v>
                </c:pt>
                <c:pt idx="2">
                  <c:v>1283</c:v>
                </c:pt>
                <c:pt idx="3">
                  <c:v>1742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695488"/>
        <c:axId val="21721856"/>
      </c:lineChart>
      <c:catAx>
        <c:axId val="2169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721856"/>
        <c:crosses val="autoZero"/>
        <c:auto val="1"/>
        <c:lblAlgn val="ctr"/>
        <c:lblOffset val="100"/>
        <c:noMultiLvlLbl val="0"/>
      </c:catAx>
      <c:valAx>
        <c:axId val="2172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6954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Лист1!$B$317</c:f>
              <c:strCache>
                <c:ptCount val="1"/>
                <c:pt idx="0">
                  <c:v>2015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Лист1!$A$318:$A$323</c:f>
              <c:strCache>
                <c:ptCount val="6"/>
                <c:pt idx="0">
                  <c:v>синдром врожденной йодной недостаточности</c:v>
                </c:pt>
                <c:pt idx="1">
                  <c:v>эндемический зоб</c:v>
                </c:pt>
                <c:pt idx="2">
                  <c:v>субклинический гипотиреоз</c:v>
                </c:pt>
                <c:pt idx="3">
                  <c:v>др. формы нетоксического зоба</c:v>
                </c:pt>
                <c:pt idx="4">
                  <c:v>тиреотокискоз</c:v>
                </c:pt>
                <c:pt idx="5">
                  <c:v>тиреоидит</c:v>
                </c:pt>
              </c:strCache>
            </c:strRef>
          </c:cat>
          <c:val>
            <c:numRef>
              <c:f>Лист1!$B$318:$B$323</c:f>
              <c:numCache>
                <c:formatCode>General</c:formatCode>
                <c:ptCount val="6"/>
                <c:pt idx="0">
                  <c:v>21</c:v>
                </c:pt>
                <c:pt idx="1">
                  <c:v>1061</c:v>
                </c:pt>
                <c:pt idx="2">
                  <c:v>285</c:v>
                </c:pt>
                <c:pt idx="3">
                  <c:v>940</c:v>
                </c:pt>
                <c:pt idx="4">
                  <c:v>183</c:v>
                </c:pt>
                <c:pt idx="5">
                  <c:v>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350752215271101"/>
          <c:y val="9.2776583851794256E-2"/>
          <c:w val="0.33824737864375221"/>
          <c:h val="0.8825675352311281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Лист1!$E$316:$E$317</c:f>
              <c:strCache>
                <c:ptCount val="1"/>
                <c:pt idx="0">
                  <c:v>2016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Лист1!$D$318:$D$323</c:f>
              <c:strCache>
                <c:ptCount val="6"/>
                <c:pt idx="0">
                  <c:v>синдром врожденной йодной недостаточности</c:v>
                </c:pt>
                <c:pt idx="1">
                  <c:v>эндемический зоб</c:v>
                </c:pt>
                <c:pt idx="2">
                  <c:v>субклинический гипотиреоз</c:v>
                </c:pt>
                <c:pt idx="3">
                  <c:v>др. формы нетоксического зоба</c:v>
                </c:pt>
                <c:pt idx="4">
                  <c:v>тиреотокискоз</c:v>
                </c:pt>
                <c:pt idx="5">
                  <c:v>тиреоидит</c:v>
                </c:pt>
              </c:strCache>
            </c:strRef>
          </c:cat>
          <c:val>
            <c:numRef>
              <c:f>Лист1!$E$318:$E$323</c:f>
              <c:numCache>
                <c:formatCode>General</c:formatCode>
                <c:ptCount val="6"/>
                <c:pt idx="0">
                  <c:v>1</c:v>
                </c:pt>
                <c:pt idx="1">
                  <c:v>762</c:v>
                </c:pt>
                <c:pt idx="2">
                  <c:v>332</c:v>
                </c:pt>
                <c:pt idx="3">
                  <c:v>718</c:v>
                </c:pt>
                <c:pt idx="4">
                  <c:v>165</c:v>
                </c:pt>
                <c:pt idx="5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66666666666672"/>
          <c:y val="7.8849518810148733E-2"/>
          <c:w val="0.34166666666666667"/>
          <c:h val="0.8838520705745115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Лист1!$H$317</c:f>
              <c:strCache>
                <c:ptCount val="1"/>
                <c:pt idx="0">
                  <c:v>2017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Лист1!$G$318:$G$323</c:f>
              <c:strCache>
                <c:ptCount val="6"/>
                <c:pt idx="0">
                  <c:v>синдром врожденной йодной недостаточности</c:v>
                </c:pt>
                <c:pt idx="1">
                  <c:v>эндемический зоб</c:v>
                </c:pt>
                <c:pt idx="2">
                  <c:v>субклинический гипотиреоз</c:v>
                </c:pt>
                <c:pt idx="3">
                  <c:v>др. формы нетоксического зоба</c:v>
                </c:pt>
                <c:pt idx="4">
                  <c:v>тиреотокискоз</c:v>
                </c:pt>
                <c:pt idx="5">
                  <c:v>тиреоидит</c:v>
                </c:pt>
              </c:strCache>
            </c:strRef>
          </c:cat>
          <c:val>
            <c:numRef>
              <c:f>Лист1!$H$318:$H$323</c:f>
              <c:numCache>
                <c:formatCode>General</c:formatCode>
                <c:ptCount val="6"/>
                <c:pt idx="0">
                  <c:v>3</c:v>
                </c:pt>
                <c:pt idx="1">
                  <c:v>513</c:v>
                </c:pt>
                <c:pt idx="2">
                  <c:v>181</c:v>
                </c:pt>
                <c:pt idx="3">
                  <c:v>416</c:v>
                </c:pt>
                <c:pt idx="4">
                  <c:v>123</c:v>
                </c:pt>
                <c:pt idx="5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66666666666672"/>
          <c:y val="0.13330876148896367"/>
          <c:w val="0.34166666666666667"/>
          <c:h val="0.7999974477310328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Лист1!$K$317</c:f>
              <c:strCache>
                <c:ptCount val="1"/>
                <c:pt idx="0">
                  <c:v>2018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Лист1!$J$318:$J$323</c:f>
              <c:strCache>
                <c:ptCount val="6"/>
                <c:pt idx="0">
                  <c:v>синдром врожденной йодной недостаточности</c:v>
                </c:pt>
                <c:pt idx="1">
                  <c:v>эндемический зоб</c:v>
                </c:pt>
                <c:pt idx="2">
                  <c:v>субклинический гипотиреоз</c:v>
                </c:pt>
                <c:pt idx="3">
                  <c:v>др. формы нетоксического зоба</c:v>
                </c:pt>
                <c:pt idx="4">
                  <c:v>тиреотокискоз</c:v>
                </c:pt>
                <c:pt idx="5">
                  <c:v>тиреоидит</c:v>
                </c:pt>
              </c:strCache>
            </c:strRef>
          </c:cat>
          <c:val>
            <c:numRef>
              <c:f>Лист1!$K$318:$K$323</c:f>
              <c:numCache>
                <c:formatCode>General</c:formatCode>
                <c:ptCount val="6"/>
                <c:pt idx="0">
                  <c:v>3</c:v>
                </c:pt>
                <c:pt idx="1">
                  <c:v>739</c:v>
                </c:pt>
                <c:pt idx="2">
                  <c:v>246</c:v>
                </c:pt>
                <c:pt idx="3">
                  <c:v>631</c:v>
                </c:pt>
                <c:pt idx="4">
                  <c:v>204</c:v>
                </c:pt>
                <c:pt idx="5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66666666666672"/>
          <c:y val="0.12977544473607466"/>
          <c:w val="0.34166666666666667"/>
          <c:h val="0.7634817002041411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invertIfNegative val="0"/>
          <c:cat>
            <c:strRef>
              <c:f>Лист1!$A$367:$A$401</c:f>
              <c:strCache>
                <c:ptCount val="35"/>
                <c:pt idx="0">
                  <c:v>Абыйский</c:v>
                </c:pt>
                <c:pt idx="1">
                  <c:v>Алданский</c:v>
                </c:pt>
                <c:pt idx="2">
                  <c:v>Аллайховский</c:v>
                </c:pt>
                <c:pt idx="3">
                  <c:v>Амгинский</c:v>
                </c:pt>
                <c:pt idx="4">
                  <c:v>Анабарский</c:v>
                </c:pt>
                <c:pt idx="5">
                  <c:v>Булунский</c:v>
                </c:pt>
                <c:pt idx="6">
                  <c:v>Верхневилюйский</c:v>
                </c:pt>
                <c:pt idx="7">
                  <c:v>Верхнеколымский</c:v>
                </c:pt>
                <c:pt idx="8">
                  <c:v>Верхоянский</c:v>
                </c:pt>
                <c:pt idx="9">
                  <c:v>Вилюйский</c:v>
                </c:pt>
                <c:pt idx="10">
                  <c:v>Горный</c:v>
                </c:pt>
                <c:pt idx="11">
                  <c:v>Жиганский</c:v>
                </c:pt>
                <c:pt idx="12">
                  <c:v>Кобяйский</c:v>
                </c:pt>
                <c:pt idx="13">
                  <c:v>Ленский</c:v>
                </c:pt>
                <c:pt idx="14">
                  <c:v>М-Кангаласский</c:v>
                </c:pt>
                <c:pt idx="15">
                  <c:v>Мирнинский</c:v>
                </c:pt>
                <c:pt idx="16">
                  <c:v>Момский</c:v>
                </c:pt>
                <c:pt idx="17">
                  <c:v>Намский</c:v>
                </c:pt>
                <c:pt idx="18">
                  <c:v>Нерюнгринский</c:v>
                </c:pt>
                <c:pt idx="19">
                  <c:v>Нижнеколымский</c:v>
                </c:pt>
                <c:pt idx="20">
                  <c:v>Нюрбинский</c:v>
                </c:pt>
                <c:pt idx="21">
                  <c:v>Оймяконский</c:v>
                </c:pt>
                <c:pt idx="22">
                  <c:v>Олекминский</c:v>
                </c:pt>
                <c:pt idx="23">
                  <c:v>Оленекский</c:v>
                </c:pt>
                <c:pt idx="24">
                  <c:v>Среднеколымский</c:v>
                </c:pt>
                <c:pt idx="25">
                  <c:v>Сунтарский</c:v>
                </c:pt>
                <c:pt idx="26">
                  <c:v>Таттинский</c:v>
                </c:pt>
                <c:pt idx="27">
                  <c:v>Томпонский</c:v>
                </c:pt>
                <c:pt idx="28">
                  <c:v>Усть-Алданский</c:v>
                </c:pt>
                <c:pt idx="29">
                  <c:v>Усть-Майский</c:v>
                </c:pt>
                <c:pt idx="30">
                  <c:v>Усть-Янский</c:v>
                </c:pt>
                <c:pt idx="31">
                  <c:v>Хангаласский</c:v>
                </c:pt>
                <c:pt idx="32">
                  <c:v>Чурапчинский</c:v>
                </c:pt>
                <c:pt idx="33">
                  <c:v>Эвено-Бытантайский</c:v>
                </c:pt>
                <c:pt idx="34">
                  <c:v>г. Якутск</c:v>
                </c:pt>
              </c:strCache>
            </c:strRef>
          </c:cat>
          <c:val>
            <c:numRef>
              <c:f>Лист1!$B$367:$B$401</c:f>
              <c:numCache>
                <c:formatCode>General</c:formatCode>
                <c:ptCount val="35"/>
                <c:pt idx="0">
                  <c:v>5</c:v>
                </c:pt>
                <c:pt idx="1">
                  <c:v>133</c:v>
                </c:pt>
                <c:pt idx="2">
                  <c:v>15</c:v>
                </c:pt>
                <c:pt idx="3">
                  <c:v>11</c:v>
                </c:pt>
                <c:pt idx="4">
                  <c:v>5</c:v>
                </c:pt>
                <c:pt idx="5">
                  <c:v>2</c:v>
                </c:pt>
                <c:pt idx="6">
                  <c:v>24</c:v>
                </c:pt>
                <c:pt idx="7">
                  <c:v>1</c:v>
                </c:pt>
                <c:pt idx="8">
                  <c:v>3</c:v>
                </c:pt>
                <c:pt idx="9">
                  <c:v>127</c:v>
                </c:pt>
                <c:pt idx="10">
                  <c:v>24</c:v>
                </c:pt>
                <c:pt idx="11">
                  <c:v>4</c:v>
                </c:pt>
                <c:pt idx="12">
                  <c:v>72</c:v>
                </c:pt>
                <c:pt idx="13">
                  <c:v>142</c:v>
                </c:pt>
                <c:pt idx="14">
                  <c:v>163</c:v>
                </c:pt>
                <c:pt idx="15">
                  <c:v>104</c:v>
                </c:pt>
                <c:pt idx="16">
                  <c:v>6</c:v>
                </c:pt>
                <c:pt idx="17">
                  <c:v>55</c:v>
                </c:pt>
                <c:pt idx="18">
                  <c:v>172</c:v>
                </c:pt>
                <c:pt idx="19">
                  <c:v>5</c:v>
                </c:pt>
                <c:pt idx="20">
                  <c:v>46</c:v>
                </c:pt>
                <c:pt idx="21">
                  <c:v>27</c:v>
                </c:pt>
                <c:pt idx="22">
                  <c:v>29</c:v>
                </c:pt>
                <c:pt idx="23">
                  <c:v>7</c:v>
                </c:pt>
                <c:pt idx="24">
                  <c:v>1</c:v>
                </c:pt>
                <c:pt idx="25">
                  <c:v>49</c:v>
                </c:pt>
                <c:pt idx="26">
                  <c:v>24</c:v>
                </c:pt>
                <c:pt idx="27">
                  <c:v>17</c:v>
                </c:pt>
                <c:pt idx="28">
                  <c:v>154</c:v>
                </c:pt>
                <c:pt idx="29">
                  <c:v>27</c:v>
                </c:pt>
                <c:pt idx="30">
                  <c:v>59</c:v>
                </c:pt>
                <c:pt idx="31">
                  <c:v>12</c:v>
                </c:pt>
                <c:pt idx="32">
                  <c:v>34</c:v>
                </c:pt>
                <c:pt idx="33">
                  <c:v>2</c:v>
                </c:pt>
                <c:pt idx="34">
                  <c:v>753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1105408"/>
        <c:axId val="31106944"/>
        <c:axId val="0"/>
      </c:bar3DChart>
      <c:catAx>
        <c:axId val="31105408"/>
        <c:scaling>
          <c:orientation val="minMax"/>
        </c:scaling>
        <c:delete val="0"/>
        <c:axPos val="l"/>
        <c:majorTickMark val="none"/>
        <c:minorTickMark val="none"/>
        <c:tickLblPos val="nextTo"/>
        <c:crossAx val="31106944"/>
        <c:crosses val="autoZero"/>
        <c:auto val="1"/>
        <c:lblAlgn val="ctr"/>
        <c:lblOffset val="100"/>
        <c:noMultiLvlLbl val="0"/>
      </c:catAx>
      <c:valAx>
        <c:axId val="3110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1054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0.43443</cdr:x>
      <cdr:y>0.79569</cdr:y>
    </cdr:from>
    <cdr:to>
      <cdr:x>0.92623</cdr:x>
      <cdr:y>0.93455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6424" y="5364038"/>
          <a:ext cx="432048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Рис. Заболеваемость населения Республики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Саха (Якутия), связанная с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микронутриентной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недостаточностью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 впервые в жизни установленным диагнозом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 2018 году в разрезе районов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0.34677</cdr:x>
      <cdr:y>0.06935</cdr:y>
    </cdr:from>
    <cdr:to>
      <cdr:x>0.96153</cdr:x>
      <cdr:y>0.36843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6344" y="467494"/>
          <a:ext cx="5489135" cy="201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  В разрезе районов</a:t>
          </a:r>
          <a:r>
            <a:rPr lang="ru-RU" sz="1400" dirty="0">
              <a:latin typeface="+mn-lt"/>
              <a:ea typeface="+mn-ea"/>
              <a:cs typeface="+mn-cs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 2018 год наиболее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распространены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заболевания 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щитовидной железы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в следующих районах республики: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Нерюнгринский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район – 172 случая,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Мегино-Кангаласский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район – 163 случая, </a:t>
          </a:r>
        </a:p>
        <a:p xmlns:a="http://schemas.openxmlformats.org/drawingml/2006/main">
          <a:pPr algn="ctr"/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Усть-Алданский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район – 154 случая, Ленский район – 142 случая и 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г. Якутск – 753 случая.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2060E-2C37-4CCE-9BD1-3FEABB270C9F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1D359-544C-4975-9FD1-8A0040181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1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C142-5DC2-4A45-B829-F7A0A493751C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66-D7BC-4C54-B0F1-DE38CA0825D8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DA09-5EC1-495E-87CA-9292F2D92F24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0DE-3FDB-4EE2-93DD-F81CBB1921EA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D4B6-EA43-4CF0-8DA1-E67E420A2803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4F23-C1DD-4284-A30D-4312CDC0ED00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44A8-FE6E-42D7-80D5-4B9443F54403}" type="datetime1">
              <a:rPr lang="ru-RU" smtClean="0"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9CD8-91CF-4BBA-AC9F-4B96D566966B}" type="datetime1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42B7-D529-40B2-9C6A-F49C8C82E477}" type="datetime1">
              <a:rPr lang="ru-RU" smtClean="0"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75C-597E-4739-A71E-63A26689CA1E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A733-62B6-4D2A-BDD7-E85EE25DE305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1E11-E3F1-4E3F-BC16-123B9595AC9E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35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Федеральное бюджетное учреждение здравоохранение «Центр гигиены и эпидемиологии в Республике Саха (Якутия)»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Утверждаю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Главный врач ФБУЗ «Центр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гигиены и эпидемиологии в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Республике Саха (Якутия)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 ____________О.А. </a:t>
            </a:r>
            <a:r>
              <a:rPr lang="ru-RU" sz="1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Ушкарева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«_____»____________2019 г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 бюллетень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заболеваемости населения республики, связанной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микронутриентной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недостаточностью за 2015-2018 гг.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Якутск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5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57876"/>
            <a:ext cx="8352928" cy="282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ВВЕДЕНИЕ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проведения анализа заболеваемости населения, связанной с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микронутриентной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недостаточностью в Республике Саха (Якутия) была использована база данных «АИС СГМ» ФБУЗ «Центр гигиены и эпидемиологии в Республике Саха (Якутия), сформированная по данным отчётной формы № 12 «Сведения о числе заболеваний, зарегистрированных у пациентов, проживающих в районе обслуживания медицинских организаций», представленная Якутским республиканским медицинским информационно-аналитическим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центром.</a:t>
            </a:r>
            <a:endParaRPr lang="ru-RU" sz="1400" dirty="0" smtClean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Calibri"/>
              </a:rPr>
              <a:t>В </a:t>
            </a:r>
            <a:r>
              <a:rPr lang="ru-RU" sz="1400" dirty="0">
                <a:latin typeface="Times New Roman"/>
                <a:ea typeface="Calibri"/>
              </a:rPr>
              <a:t>Республике Саха (Якутия), наряду со многими регионами Западной и Восточной Сибири (Тюменская область, Красноярский край, Тыва, Бурятия) обнаружены выраженный йодный дефицит и высокая частота зоба. 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00772"/>
              </p:ext>
            </p:extLst>
          </p:nvPr>
        </p:nvGraphicFramePr>
        <p:xfrm>
          <a:off x="1187624" y="3797171"/>
          <a:ext cx="7128792" cy="159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495"/>
                <a:gridCol w="1272998"/>
                <a:gridCol w="1272998"/>
                <a:gridCol w="1400298"/>
                <a:gridCol w="1273003"/>
              </a:tblGrid>
              <a:tr h="5333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Болезни эндокринной системы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щитовидной железы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9138" y="2996952"/>
            <a:ext cx="77017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БОЛЕЗНИ ЭНДОКРИННОЙ СИСТЕМЫ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Таблица № 1. Болезни эндокринной железы, с впервые в жизни установленным диагнозом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2015-2018 гг.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51723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2018 году было зарегистрировано 2339 случаев первичной заболеваемости щитовидной железы, что ниже показателя 2015 года на 49,6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4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845" y="836712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Болезни щитовидной железы занимают более 20 % от всей заболеваемости эндокринной системы. Так, в 2015 году, болезни щитовидной железы с впервые в жизни установленным диагнозом составили 39,2 % от всей заболеваемости эндокринной системы. В 2016 году – 38,0 %, в 2017 – 26,2 %, 2018 – 29,4 % 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453721"/>
              </p:ext>
            </p:extLst>
          </p:nvPr>
        </p:nvGraphicFramePr>
        <p:xfrm>
          <a:off x="4544276" y="1096777"/>
          <a:ext cx="4283968" cy="254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02506"/>
              </p:ext>
            </p:extLst>
          </p:nvPr>
        </p:nvGraphicFramePr>
        <p:xfrm>
          <a:off x="1613935" y="4365104"/>
          <a:ext cx="60960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499"/>
                <a:gridCol w="1224136"/>
                <a:gridCol w="1152128"/>
                <a:gridCol w="1130037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14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Подростки (15-17 лет)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Взрослые старше 18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645024"/>
            <a:ext cx="7668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Таблица № 2. Заболеваемость щитовидной железы с впервые в жизни установленным диагнозом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разных возрастных группах 2015-2018 гг.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404664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1. Динамика первичной заболеваемости эндокринной системы, в том числе щитовидной железы 2015-2018 г.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4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940440"/>
              </p:ext>
            </p:extLst>
          </p:nvPr>
        </p:nvGraphicFramePr>
        <p:xfrm>
          <a:off x="323528" y="4005064"/>
          <a:ext cx="273630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226784"/>
              </p:ext>
            </p:extLst>
          </p:nvPr>
        </p:nvGraphicFramePr>
        <p:xfrm>
          <a:off x="3167844" y="4005064"/>
          <a:ext cx="2952328" cy="187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041418"/>
              </p:ext>
            </p:extLst>
          </p:nvPr>
        </p:nvGraphicFramePr>
        <p:xfrm>
          <a:off x="6084168" y="4005064"/>
          <a:ext cx="2808312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64704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В разных возрастных группах наблюдается следующая динамика: в возрастной группе взрослого населения за период с 2015 г. по 2018 г. показатель впервые выявленной заболеваемости связанной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микронутриентной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недостаточностью снизился с 3452  до 1742 случаев (49,5%).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Как видно из графика, с 2015 г. по 2017 г. отмечается значительное снижение первичной заболеваемости щитовидной железы, однако, в 2018 г. заболеваемость превысила прошлогодний показатель на 35,8 %.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Аналогичная картина отмечается и в детских, и в подростковых возрастных группах.  Заболеваемость  щитовидной железы с 2015 г. по 2018 г. среди детского населения снизилась с 811 до 313 случаев (61,4 %), среди подросткового населения с 456 до 284 случаев (37,7 %).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140968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Рис. 2. Динамика показателей заболеваемости, связанной с недостаточностью микронутриентов, с впервые в жизни установленным диагнозом, у взрослого, подросткового и детского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2015-2018 гг.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737787"/>
              </p:ext>
            </p:extLst>
          </p:nvPr>
        </p:nvGraphicFramePr>
        <p:xfrm>
          <a:off x="395536" y="332656"/>
          <a:ext cx="42484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417806"/>
              </p:ext>
            </p:extLst>
          </p:nvPr>
        </p:nvGraphicFramePr>
        <p:xfrm>
          <a:off x="4427984" y="3326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05684"/>
              </p:ext>
            </p:extLst>
          </p:nvPr>
        </p:nvGraphicFramePr>
        <p:xfrm>
          <a:off x="251520" y="2924944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904204"/>
              </p:ext>
            </p:extLst>
          </p:nvPr>
        </p:nvGraphicFramePr>
        <p:xfrm>
          <a:off x="4427984" y="29249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37321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структуре заболеваемости населения республики, связанной с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микронутриентной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недостаточностью, наиболее высокий уровень впервые выявленной заболеваемости, связанной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йоддефицитными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состояниями, населения республики за последние четыре года, отмечается по эндемическому зобу (более 30%). За эндемическим зобом следуют субклинический гипотиреоз (10-15%)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тиреоидит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(10-13%).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0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973307"/>
              </p:ext>
            </p:extLst>
          </p:nvPr>
        </p:nvGraphicFramePr>
        <p:xfrm>
          <a:off x="107504" y="9178"/>
          <a:ext cx="8928992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ЗАКЛЮЧЕНИЕ       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Неблагоприятную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роль в развитии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йоддефицитных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заболеваний в России за последние годы сыграли: резкое снижение производства и завоза йодированной соли, перебои в проведении групповой йодной профилактики у детей, экологические сдвиги в очагах зобной эндемии, связанные с загрязнением биосферы, ухудшение социально-бытовых условий жизни и социально-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экономичекие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изменения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/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восполнения нехватки йода в питании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рекомендуется использовать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методы индивидуальной, групповой и массовой профилактики. При проведении групповой и индивидуальной профилактики потребление йода должно быть дозированным, с учетом возрастной потребности и степени его дефицита в регионе. Использование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таблетированных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препаратов гарантирует регулярное поступление определенной дозы йода в организм человека. Массовая профилактика – наиболее эффективный метод ликвидации дефицита йода, которая включает в себя внесение солей йода в наиболее распространенные продукты питания (соль, хлеб, вода).</a:t>
            </a:r>
            <a:r>
              <a:rPr lang="ru-RU" sz="1400" dirty="0"/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 Республике Саха (Якутия)  только  24 из 800 пищевых предприятий производят продукцию, обогащенную микронутриентами: в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Мирнинском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Хангаласском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Верхоянском,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Нюрбинском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Мегино-Кангаласском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Томпонском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Нерюнгринском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Амгинском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Вилюйском, Горном, Ленском и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Сунтарском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районах и в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г.Якутске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 республике, в основном, выпускаются хлебобулочные изделия, в производстве которых используется йодированная соль,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йодказеин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витаминно-минеральные комплексы. Среди обогащенных пищевых продуктов до 89% составляют хлеб и хлебобулочные изделия, 6,5% – яйца пищевые куриные, по 2% – вода столовая и молоко питьевое (По данным Управления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Роспотребнадзора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по Республике Саха (Якутия)».</a:t>
            </a:r>
          </a:p>
          <a:p>
            <a:pPr algn="just"/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Обогащенные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пищевые продукты поставляются в 162 образовательных учреждения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Амгинского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Верхоянского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Вилюйского, Горного, Ленского,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Мегино-Кангаласского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Мирнинского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Нерюнгринского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Нюрбинского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Томпонского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и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Хангаласского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районов. Только 2,7% лечебно-профилактических учреждений используют йодированную соль (По данным Управления </a:t>
            </a:r>
            <a:r>
              <a:rPr lang="ru-RU" sz="1400" dirty="0" err="1">
                <a:latin typeface="Times New Roman" pitchFamily="18" charset="0"/>
                <a:ea typeface="Calibri"/>
                <a:cs typeface="Times New Roman" pitchFamily="18" charset="0"/>
              </a:rPr>
              <a:t>Роспотребнадзора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по Республике Саха (Якутия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)».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indent="0"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Отчётная форма № 12 «Сведения о числе заболеваний, зарегистрированных у пациентов, проживающих в районе обслуживания медицинских организаций», представленная Якутским республиканским медицинским информационно-аналитическим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центром.</a:t>
            </a:r>
            <a:endParaRPr lang="ru-RU" sz="1100" dirty="0">
              <a:ea typeface="Calibri"/>
              <a:cs typeface="Times New Roman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630</Words>
  <Application>Microsoft Office PowerPoint</Application>
  <PresentationFormat>Экран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cp:lastPrinted>2019-10-02T06:39:56Z</cp:lastPrinted>
  <dcterms:created xsi:type="dcterms:W3CDTF">2019-07-30T01:38:06Z</dcterms:created>
  <dcterms:modified xsi:type="dcterms:W3CDTF">2019-10-02T06:41:54Z</dcterms:modified>
</cp:coreProperties>
</file>